
<file path=[Content_Types].xml><?xml version="1.0" encoding="utf-8"?>
<Types xmlns="http://schemas.openxmlformats.org/package/2006/content-types">
  <Default Extension="png" ContentType="image/png"/>
  <Default Extension="jfif" ContentType="image/jpeg"/>
  <Default Extension="rels" ContentType="application/vnd.openxmlformats-package.relationships+xml"/>
  <Default Extension="xml" ContentType="application/xml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58" r:id="rId5"/>
    <p:sldId id="264" r:id="rId6"/>
    <p:sldId id="260" r:id="rId7"/>
    <p:sldId id="265" r:id="rId8"/>
    <p:sldId id="266" r:id="rId9"/>
    <p:sldId id="262" r:id="rId10"/>
    <p:sldId id="261" r:id="rId11"/>
    <p:sldId id="263" r:id="rId12"/>
    <p:sldId id="267" r:id="rId13"/>
    <p:sldId id="269" r:id="rId14"/>
    <p:sldId id="270" r:id="rId1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F2CD37"/>
    <a:srgbClr val="C91A09"/>
    <a:srgbClr val="237841"/>
    <a:srgbClr val="583927"/>
    <a:srgbClr val="0055BF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3" d="100"/>
          <a:sy n="63" d="100"/>
        </p:scale>
        <p:origin x="780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A888CE-0AB6-4326-AAD9-1B932ED7E7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05334D-B252-41E4-B7C4-77431DA096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/>
              <a:t>Click to edit Master subtitle style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0E4319-399B-4FDF-BBE6-29776297AA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789A2-E704-4FC7-B77C-2003BCD267B9}" type="datetimeFigureOut">
              <a:rPr lang="zh-CN" altLang="en-US" smtClean="0"/>
              <a:t>2019/6/24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13700B-41C6-429B-9A5D-36E4AA09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3B906F-D7B7-49DE-88FC-DA69F4C6A1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C62C2-B786-4D26-BA6B-918D96927AE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56172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4724C2-ABA5-47CE-9374-F35B4FF97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D7B07D-6295-4639-815F-4BB6467707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9BE0E0-4ED0-46AA-A651-7F9C599C4D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789A2-E704-4FC7-B77C-2003BCD267B9}" type="datetimeFigureOut">
              <a:rPr lang="zh-CN" altLang="en-US" smtClean="0"/>
              <a:t>2019/6/24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3D3D37-0B95-4DAE-9712-F38F85D8D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211136-A51A-4AE3-A289-29B98BE8B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C62C2-B786-4D26-BA6B-918D96927AE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3003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8A7D9B3-668A-4CD6-9F12-402C3C337CE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7806CED-F887-41B0-882E-C71F655E1C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F17DBA-2687-430B-9A1A-FC3876E39F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789A2-E704-4FC7-B77C-2003BCD267B9}" type="datetimeFigureOut">
              <a:rPr lang="zh-CN" altLang="en-US" smtClean="0"/>
              <a:t>2019/6/24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5D8F2F-02CD-4510-BE51-B5E7592804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1F58A3-5051-4E90-A471-C32B86918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C62C2-B786-4D26-BA6B-918D96927AE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85487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CA52C1-F92D-4722-9F0E-6CC6DE375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994B0A-F669-4563-BDBF-7F098D7AF6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0AA089-0030-471D-82E1-0E642AAE19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789A2-E704-4FC7-B77C-2003BCD267B9}" type="datetimeFigureOut">
              <a:rPr lang="zh-CN" altLang="en-US" smtClean="0"/>
              <a:t>2019/6/24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E7FA75-EF27-4EC4-8E34-B0E9725CBF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DD37D5-AFFC-4BC8-B9DD-F0A38E1BF3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C62C2-B786-4D26-BA6B-918D96927AE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37639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6C1875-1862-4D75-B0C1-C762A6C96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F0B151-D779-4EE6-85C3-FEBB29A30D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B66D5F-DC7F-4D7D-A2C9-5D3B40AF58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789A2-E704-4FC7-B77C-2003BCD267B9}" type="datetimeFigureOut">
              <a:rPr lang="zh-CN" altLang="en-US" smtClean="0"/>
              <a:t>2019/6/24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49B48E-4286-43A6-87D1-B6AA8179D5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C0D3EE-FEED-409A-A42C-6CABB9350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C62C2-B786-4D26-BA6B-918D96927AE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20971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FB878C-50C9-41DC-9C44-9842AC641E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827D7B-F933-4B45-ACBD-5EED3C2CF3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51B88F-8B43-43AC-B7FD-7821638306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E4A4B6-5789-4DD8-B7EE-E6548B945F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789A2-E704-4FC7-B77C-2003BCD267B9}" type="datetimeFigureOut">
              <a:rPr lang="zh-CN" altLang="en-US" smtClean="0"/>
              <a:t>2019/6/24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7893B8-D21E-4589-BB6E-FEC7D248E0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876A7B-65A2-4D2B-B033-800C024B6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C62C2-B786-4D26-BA6B-918D96927AE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46578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312A0A-1993-4FB6-B077-CD95C2623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3E6470-444C-4318-9A1F-E74998C2F0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3343B7-8260-4DF1-8E4E-A02059CF63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B60FCFB-6187-4524-9C9B-436979ECE0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65E63F9-6538-4F32-8D1A-A14EA5958A0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61FCE78-651F-40DC-9AFF-BC91E8C65B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789A2-E704-4FC7-B77C-2003BCD267B9}" type="datetimeFigureOut">
              <a:rPr lang="zh-CN" altLang="en-US" smtClean="0"/>
              <a:t>2019/6/24</a:t>
            </a:fld>
            <a:endParaRPr lang="zh-CN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2DD0A8-FD02-4614-B63A-450D1AB43A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603E57-A4CC-43D6-9323-7EBD02DA1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C62C2-B786-4D26-BA6B-918D96927AE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20093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E45FC-F283-4835-9FCC-6CBBB49CD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C3DB0F3-FAC6-4C8B-9A99-AA74777988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789A2-E704-4FC7-B77C-2003BCD267B9}" type="datetimeFigureOut">
              <a:rPr lang="zh-CN" altLang="en-US" smtClean="0"/>
              <a:t>2019/6/24</a:t>
            </a:fld>
            <a:endParaRPr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B4ED49-F462-4C6F-BF85-0BFFEB9E1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1B3483-7A6C-4B98-B27A-289858060B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C62C2-B786-4D26-BA6B-918D96927AE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60579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CBBDF64-1EF5-4A27-9869-8144305E70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789A2-E704-4FC7-B77C-2003BCD267B9}" type="datetimeFigureOut">
              <a:rPr lang="zh-CN" altLang="en-US" smtClean="0"/>
              <a:t>2019/6/24</a:t>
            </a:fld>
            <a:endParaRPr lang="zh-CN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ECFAEEF-C0F5-413E-A3F1-3047AFF0E5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E8454D-C57D-4CC5-A438-A8C57BE79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C62C2-B786-4D26-BA6B-918D96927AE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38334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1B4233-24F6-487C-A03F-F9C03EE2D9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B41D03-462A-4907-A298-2415753DA8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F37E39-CE13-4A85-BB90-CDB86A130A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992AB4-AD8A-4350-95E4-0CBA2F7E50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789A2-E704-4FC7-B77C-2003BCD267B9}" type="datetimeFigureOut">
              <a:rPr lang="zh-CN" altLang="en-US" smtClean="0"/>
              <a:t>2019/6/24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A818E4-998A-444A-8054-31F334BF1D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BCCD32-9619-4B70-87AF-40C75AA6B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C62C2-B786-4D26-BA6B-918D96927AE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93121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274C45-8E21-453E-923B-7B80B2372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BA11032-61C3-4754-9201-4D93054B422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90894C-8334-48F4-9394-411F80B4E3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EDBCC3-A92D-4FEF-9773-8B2A6C388E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789A2-E704-4FC7-B77C-2003BCD267B9}" type="datetimeFigureOut">
              <a:rPr lang="zh-CN" altLang="en-US" smtClean="0"/>
              <a:t>2019/6/24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47A60B-3043-4A7F-B0DE-0CF0243A74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3C36B0-432D-4A67-B4C5-3D90781D74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C62C2-B786-4D26-BA6B-918D96927AE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85294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A3FD3F7-E78C-4862-8D43-041AAC11A7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A416F0-1A16-4414-95C6-0CCFE638F4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27E415-B1BA-41EE-8E7A-2E4EF8D811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6789A2-E704-4FC7-B77C-2003BCD267B9}" type="datetimeFigureOut">
              <a:rPr lang="zh-CN" altLang="en-US" smtClean="0"/>
              <a:t>2019/6/24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CDC684-43E0-4C01-902F-D8A1F92000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F53634-AB1F-4259-AFFA-E7AC99382C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0C62C2-B786-4D26-BA6B-918D96927AE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06283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jfi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jp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20190620_205035">
            <a:hlinkClick r:id="" action="ppaction://media"/>
            <a:extLst>
              <a:ext uri="{FF2B5EF4-FFF2-40B4-BE49-F238E27FC236}">
                <a16:creationId xmlns:a16="http://schemas.microsoft.com/office/drawing/2014/main" id="{1CC34741-21B0-4549-8F57-B2DB25CEC5F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341121" y="-414739"/>
            <a:ext cx="13591073" cy="822777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7B9C0A8-44A7-49E6-AB56-97419A56BD11}"/>
              </a:ext>
            </a:extLst>
          </p:cNvPr>
          <p:cNvSpPr/>
          <p:nvPr/>
        </p:nvSpPr>
        <p:spPr>
          <a:xfrm>
            <a:off x="-1327953" y="-406401"/>
            <a:ext cx="13591073" cy="8227779"/>
          </a:xfrm>
          <a:prstGeom prst="rect">
            <a:avLst/>
          </a:prstGeom>
          <a:solidFill>
            <a:srgbClr val="00000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44C020-5394-4E3D-AF9D-79B38B8629C0}"/>
              </a:ext>
            </a:extLst>
          </p:cNvPr>
          <p:cNvSpPr txBox="1"/>
          <p:nvPr/>
        </p:nvSpPr>
        <p:spPr>
          <a:xfrm>
            <a:off x="6166895" y="1840508"/>
            <a:ext cx="50293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b="1" dirty="0">
                <a:solidFill>
                  <a:schemeClr val="bg1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guiat" pitchFamily="2" charset="0"/>
                <a:cs typeface="Arial" panose="020B0604020202020204" pitchFamily="34" charset="0"/>
              </a:rPr>
              <a:t>LEGO Sets Exploration</a:t>
            </a:r>
            <a:endParaRPr lang="zh-CN" altLang="en-US" sz="4400" b="1" dirty="0">
              <a:solidFill>
                <a:schemeClr val="bg1"/>
              </a:solidFill>
              <a:effectLst>
                <a:glow rad="228600">
                  <a:schemeClr val="accent3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nguiat" pitchFamily="2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CEE7FF-6767-4FE6-BD25-74B18C514088}"/>
              </a:ext>
            </a:extLst>
          </p:cNvPr>
          <p:cNvSpPr txBox="1"/>
          <p:nvPr/>
        </p:nvSpPr>
        <p:spPr>
          <a:xfrm>
            <a:off x="6898565" y="3934015"/>
            <a:ext cx="37287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guiat" pitchFamily="2" charset="0"/>
                <a:cs typeface="Arial" panose="020B0604020202020204" pitchFamily="34" charset="0"/>
              </a:rPr>
              <a:t>Jingyi LI</a:t>
            </a:r>
            <a:endParaRPr lang="zh-CN" altLang="en-US" sz="2800" b="1" dirty="0">
              <a:solidFill>
                <a:schemeClr val="bg1"/>
              </a:solidFill>
              <a:effectLst>
                <a:glow rad="228600">
                  <a:schemeClr val="accent3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nguiat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6254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5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1" dur="4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2" dur="4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3" dur="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4" dur="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7" dur="4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8" dur="4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9" dur="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0" dur="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9B0D504-A271-45C1-BF83-9ED0EF59A60F}"/>
              </a:ext>
            </a:extLst>
          </p:cNvPr>
          <p:cNvSpPr txBox="1"/>
          <p:nvPr/>
        </p:nvSpPr>
        <p:spPr>
          <a:xfrm>
            <a:off x="1137920" y="680720"/>
            <a:ext cx="4958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Arial" panose="020B0604020202020204" pitchFamily="34" charset="0"/>
                <a:cs typeface="Arial" panose="020B0604020202020204" pitchFamily="34" charset="0"/>
              </a:rPr>
              <a:t>Pricing Strategy</a:t>
            </a:r>
            <a:endParaRPr lang="zh-CN" alt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627991E-E198-48B3-A8CA-04DC870160AE}"/>
              </a:ext>
            </a:extLst>
          </p:cNvPr>
          <p:cNvSpPr/>
          <p:nvPr/>
        </p:nvSpPr>
        <p:spPr>
          <a:xfrm>
            <a:off x="934720" y="680720"/>
            <a:ext cx="121920" cy="523220"/>
          </a:xfrm>
          <a:prstGeom prst="rect">
            <a:avLst/>
          </a:prstGeom>
          <a:solidFill>
            <a:srgbClr val="F2CD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6F31F91-7D7B-49A0-985A-A21D66FC5A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7505" y="5973505"/>
            <a:ext cx="884495" cy="884495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27C4AC92-7988-4484-9A41-3F2F0533DD26}"/>
              </a:ext>
            </a:extLst>
          </p:cNvPr>
          <p:cNvGrpSpPr/>
          <p:nvPr/>
        </p:nvGrpSpPr>
        <p:grpSpPr>
          <a:xfrm>
            <a:off x="1056640" y="1784380"/>
            <a:ext cx="6376639" cy="3289240"/>
            <a:chOff x="812800" y="2126041"/>
            <a:chExt cx="6376639" cy="3289240"/>
          </a:xfrm>
        </p:grpSpPr>
        <p:pic>
          <p:nvPicPr>
            <p:cNvPr id="2060" name="Picture 1">
              <a:extLst>
                <a:ext uri="{FF2B5EF4-FFF2-40B4-BE49-F238E27FC236}">
                  <a16:creationId xmlns:a16="http://schemas.microsoft.com/office/drawing/2014/main" id="{09C6ABD4-3011-4B37-AA33-6921CB6051A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4848"/>
            <a:stretch/>
          </p:blipFill>
          <p:spPr bwMode="auto">
            <a:xfrm>
              <a:off x="812800" y="2126041"/>
              <a:ext cx="5136307" cy="32892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4C031019-83BE-496D-AC1F-57DC7759158D}"/>
                </a:ext>
              </a:extLst>
            </p:cNvPr>
            <p:cNvGrpSpPr/>
            <p:nvPr/>
          </p:nvGrpSpPr>
          <p:grpSpPr>
            <a:xfrm>
              <a:off x="5949107" y="2349074"/>
              <a:ext cx="1240332" cy="539173"/>
              <a:chOff x="6393677" y="2720344"/>
              <a:chExt cx="2222929" cy="966310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4563F5B8-DE02-4584-96F9-628169BD185E}"/>
                  </a:ext>
                </a:extLst>
              </p:cNvPr>
              <p:cNvSpPr/>
              <p:nvPr/>
            </p:nvSpPr>
            <p:spPr>
              <a:xfrm>
                <a:off x="6393677" y="2804160"/>
                <a:ext cx="284480" cy="284481"/>
              </a:xfrm>
              <a:prstGeom prst="rect">
                <a:avLst/>
              </a:prstGeom>
              <a:solidFill>
                <a:srgbClr val="F2CD3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1AB55E5E-59D4-450F-B923-489DE100382A}"/>
                  </a:ext>
                </a:extLst>
              </p:cNvPr>
              <p:cNvSpPr/>
              <p:nvPr/>
            </p:nvSpPr>
            <p:spPr>
              <a:xfrm>
                <a:off x="6393677" y="3259648"/>
                <a:ext cx="284480" cy="284481"/>
              </a:xfrm>
              <a:prstGeom prst="rect">
                <a:avLst/>
              </a:prstGeom>
              <a:solidFill>
                <a:srgbClr val="C91A0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3DDA22F9-F536-4C8D-BA3D-100B6D1371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696200" y="2720344"/>
                <a:ext cx="1920406" cy="499915"/>
              </a:xfrm>
              <a:prstGeom prst="rect">
                <a:avLst/>
              </a:prstGeom>
            </p:spPr>
          </p:pic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4EDF24F4-7C78-48F2-B6A9-C9CAA5A3FE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696200" y="3186739"/>
                <a:ext cx="1920406" cy="499915"/>
              </a:xfrm>
              <a:prstGeom prst="rect">
                <a:avLst/>
              </a:prstGeom>
            </p:spPr>
          </p:pic>
        </p:grp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353562DF-5B99-4828-8715-A375E3E18899}"/>
              </a:ext>
            </a:extLst>
          </p:cNvPr>
          <p:cNvSpPr txBox="1"/>
          <p:nvPr/>
        </p:nvSpPr>
        <p:spPr>
          <a:xfrm>
            <a:off x="1556404" y="5464296"/>
            <a:ext cx="57200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C91A0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Against stereotypes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LEGO price is decreasing</a:t>
            </a:r>
            <a:endParaRPr lang="zh-CN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806212D-21F0-46DE-98C6-5727CCCF7A4E}"/>
              </a:ext>
            </a:extLst>
          </p:cNvPr>
          <p:cNvGrpSpPr/>
          <p:nvPr/>
        </p:nvGrpSpPr>
        <p:grpSpPr>
          <a:xfrm>
            <a:off x="7831725" y="1784380"/>
            <a:ext cx="3475780" cy="3460635"/>
            <a:chOff x="7831725" y="1784380"/>
            <a:chExt cx="3475780" cy="3460635"/>
          </a:xfrm>
        </p:grpSpPr>
        <p:pic>
          <p:nvPicPr>
            <p:cNvPr id="2059" name="Picture 1">
              <a:extLst>
                <a:ext uri="{FF2B5EF4-FFF2-40B4-BE49-F238E27FC236}">
                  <a16:creationId xmlns:a16="http://schemas.microsoft.com/office/drawing/2014/main" id="{8D1DDC5C-C573-4531-9325-AB5A18F88B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31725" y="1784380"/>
              <a:ext cx="3475780" cy="34606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0ECEFB87-A2F6-458F-8ACD-DFEAE7F7D63A}"/>
                </a:ext>
              </a:extLst>
            </p:cNvPr>
            <p:cNvSpPr/>
            <p:nvPr/>
          </p:nvSpPr>
          <p:spPr>
            <a:xfrm rot="873717">
              <a:off x="8412383" y="2789951"/>
              <a:ext cx="341448" cy="1097280"/>
            </a:xfrm>
            <a:prstGeom prst="ellips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A2313B60-571B-4BD6-9E08-E09D46C401A3}"/>
                </a:ext>
              </a:extLst>
            </p:cNvPr>
            <p:cNvCxnSpPr>
              <a:stCxn id="27" idx="7"/>
            </p:cNvCxnSpPr>
            <p:nvPr/>
          </p:nvCxnSpPr>
          <p:spPr>
            <a:xfrm flipV="1">
              <a:off x="8797489" y="2870200"/>
              <a:ext cx="260151" cy="123258"/>
            </a:xfrm>
            <a:prstGeom prst="straightConnector1">
              <a:avLst/>
            </a:prstGeom>
            <a:ln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6810BDF-94EA-45AF-AB6B-5A2418C1A2FB}"/>
                </a:ext>
              </a:extLst>
            </p:cNvPr>
            <p:cNvSpPr txBox="1"/>
            <p:nvPr/>
          </p:nvSpPr>
          <p:spPr>
            <a:xfrm>
              <a:off x="8983274" y="2649234"/>
              <a:ext cx="75184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900" dirty="0" err="1">
                  <a:latin typeface="Arial" panose="020B0604020202020204" pitchFamily="34" charset="0"/>
                  <a:cs typeface="Arial" panose="020B0604020202020204" pitchFamily="34" charset="0"/>
                </a:rPr>
                <a:t>Mindstorm</a:t>
              </a:r>
              <a:endParaRPr lang="zh-CN" altLang="en-US" sz="9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8CE8C74B-B335-4099-8EB9-639E6A1AAABA}"/>
                </a:ext>
              </a:extLst>
            </p:cNvPr>
            <p:cNvSpPr/>
            <p:nvPr/>
          </p:nvSpPr>
          <p:spPr>
            <a:xfrm rot="207647">
              <a:off x="8308871" y="3918647"/>
              <a:ext cx="226450" cy="790376"/>
            </a:xfrm>
            <a:prstGeom prst="ellipse">
              <a:avLst/>
            </a:prstGeom>
            <a:noFill/>
            <a:ln>
              <a:solidFill>
                <a:srgbClr val="2378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59913905-AAE3-45AD-9C7A-AC31A657B400}"/>
                </a:ext>
              </a:extLst>
            </p:cNvPr>
            <p:cNvCxnSpPr>
              <a:cxnSpLocks/>
              <a:stCxn id="34" idx="7"/>
            </p:cNvCxnSpPr>
            <p:nvPr/>
          </p:nvCxnSpPr>
          <p:spPr>
            <a:xfrm flipV="1">
              <a:off x="8518880" y="3643698"/>
              <a:ext cx="421920" cy="396040"/>
            </a:xfrm>
            <a:prstGeom prst="straightConnector1">
              <a:avLst/>
            </a:prstGeom>
            <a:ln>
              <a:solidFill>
                <a:srgbClr val="23784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F46CF15-DDE5-4360-9F88-20E7855BAA87}"/>
                </a:ext>
              </a:extLst>
            </p:cNvPr>
            <p:cNvSpPr txBox="1"/>
            <p:nvPr/>
          </p:nvSpPr>
          <p:spPr>
            <a:xfrm>
              <a:off x="8798539" y="3429000"/>
              <a:ext cx="75184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900" dirty="0">
                  <a:latin typeface="Arial" panose="020B0604020202020204" pitchFamily="34" charset="0"/>
                  <a:cs typeface="Arial" panose="020B0604020202020204" pitchFamily="34" charset="0"/>
                </a:rPr>
                <a:t>Duplo</a:t>
              </a:r>
              <a:endParaRPr lang="zh-CN" altLang="en-US" sz="9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5427E330-271B-4C4C-9771-BF35BCBE716B}"/>
              </a:ext>
            </a:extLst>
          </p:cNvPr>
          <p:cNvSpPr txBox="1"/>
          <p:nvPr/>
        </p:nvSpPr>
        <p:spPr>
          <a:xfrm>
            <a:off x="7660042" y="5459713"/>
            <a:ext cx="41501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Price and Bricks show correlation</a:t>
            </a:r>
          </a:p>
          <a:p>
            <a:pPr algn="ctr"/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Different pricing strategy in special themes</a:t>
            </a:r>
            <a:endParaRPr lang="zh-CN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52462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9B0D504-A271-45C1-BF83-9ED0EF59A60F}"/>
              </a:ext>
            </a:extLst>
          </p:cNvPr>
          <p:cNvSpPr txBox="1"/>
          <p:nvPr/>
        </p:nvSpPr>
        <p:spPr>
          <a:xfrm>
            <a:off x="1137920" y="680720"/>
            <a:ext cx="4958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Arial" panose="020B0604020202020204" pitchFamily="34" charset="0"/>
                <a:cs typeface="Arial" panose="020B0604020202020204" pitchFamily="34" charset="0"/>
              </a:rPr>
              <a:t>Pricing Strategy</a:t>
            </a:r>
            <a:endParaRPr lang="zh-CN" alt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627991E-E198-48B3-A8CA-04DC870160AE}"/>
              </a:ext>
            </a:extLst>
          </p:cNvPr>
          <p:cNvSpPr/>
          <p:nvPr/>
        </p:nvSpPr>
        <p:spPr>
          <a:xfrm>
            <a:off x="934720" y="680720"/>
            <a:ext cx="121920" cy="523220"/>
          </a:xfrm>
          <a:prstGeom prst="rect">
            <a:avLst/>
          </a:prstGeom>
          <a:solidFill>
            <a:srgbClr val="F2CD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6F31F91-7D7B-49A0-985A-A21D66FC5A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7505" y="5973505"/>
            <a:ext cx="884495" cy="884495"/>
          </a:xfrm>
          <a:prstGeom prst="rect">
            <a:avLst/>
          </a:prstGeom>
        </p:spPr>
      </p:pic>
      <p:pic>
        <p:nvPicPr>
          <p:cNvPr id="1027" name="Picture 1">
            <a:extLst>
              <a:ext uri="{FF2B5EF4-FFF2-40B4-BE49-F238E27FC236}">
                <a16:creationId xmlns:a16="http://schemas.microsoft.com/office/drawing/2014/main" id="{D56725A4-3AA9-484A-B7B3-3CC42ABFD2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9405" y="1960179"/>
            <a:ext cx="6993190" cy="26328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6FEDFB5-85CC-4521-9CD2-38C16B9FFFBB}"/>
              </a:ext>
            </a:extLst>
          </p:cNvPr>
          <p:cNvSpPr/>
          <p:nvPr/>
        </p:nvSpPr>
        <p:spPr>
          <a:xfrm>
            <a:off x="2833085" y="2529840"/>
            <a:ext cx="1412240" cy="345440"/>
          </a:xfrm>
          <a:prstGeom prst="rect">
            <a:avLst/>
          </a:prstGeom>
          <a:noFill/>
          <a:ln w="19050">
            <a:solidFill>
              <a:srgbClr val="C91A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CBD626-8FE0-435F-B0C7-10CE5679F200}"/>
              </a:ext>
            </a:extLst>
          </p:cNvPr>
          <p:cNvSpPr txBox="1"/>
          <p:nvPr/>
        </p:nvSpPr>
        <p:spPr>
          <a:xfrm>
            <a:off x="4377405" y="5327174"/>
            <a:ext cx="58318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Minifigures are special bricks represents people and it has more complex structure than normal bricks. 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658E859-C194-497C-B12B-58893A5339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8725" y="4593038"/>
            <a:ext cx="2138680" cy="213868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E5B76C4-C3A2-4D46-90CB-4E69CA9583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8725" y="4958147"/>
            <a:ext cx="2500228" cy="140846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DD504F6-BB15-4EB7-BFB7-3B2962CB00F9}"/>
              </a:ext>
            </a:extLst>
          </p:cNvPr>
          <p:cNvSpPr txBox="1"/>
          <p:nvPr/>
        </p:nvSpPr>
        <p:spPr>
          <a:xfrm>
            <a:off x="5182756" y="5309920"/>
            <a:ext cx="4744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Duplo bricks are designed for children (&lt; 5).</a:t>
            </a: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Its large and smoother without pointed edges.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4200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  <p:bldP spid="12" grpId="1"/>
      <p:bldP spid="2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70AAEBF-5501-47ED-8882-441E48418D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1299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8442D63-4FA2-469C-A49C-9A50D3C9794E}"/>
              </a:ext>
            </a:extLst>
          </p:cNvPr>
          <p:cNvSpPr/>
          <p:nvPr/>
        </p:nvSpPr>
        <p:spPr>
          <a:xfrm>
            <a:off x="0" y="0"/>
            <a:ext cx="12192000" cy="6912990"/>
          </a:xfrm>
          <a:prstGeom prst="rect">
            <a:avLst/>
          </a:prstGeom>
          <a:solidFill>
            <a:srgbClr val="00000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699A49-D525-4EBB-9EB4-12A97045BE14}"/>
              </a:ext>
            </a:extLst>
          </p:cNvPr>
          <p:cNvSpPr txBox="1"/>
          <p:nvPr/>
        </p:nvSpPr>
        <p:spPr>
          <a:xfrm>
            <a:off x="5415280" y="1432560"/>
            <a:ext cx="60655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latin typeface="Star Jedi" panose="040B0000000000000000" pitchFamily="82" charset="0"/>
              </a:rPr>
              <a:t>Recommendation</a:t>
            </a:r>
            <a:endParaRPr lang="zh-CN" altLang="en-US" sz="4400" dirty="0">
              <a:solidFill>
                <a:schemeClr val="bg1"/>
              </a:solidFill>
              <a:latin typeface="Star Jedi" panose="040B0000000000000000" pitchFamily="8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06EE61-AAB7-4391-AFCC-A1F5B6C1E7F0}"/>
              </a:ext>
            </a:extLst>
          </p:cNvPr>
          <p:cNvSpPr txBox="1"/>
          <p:nvPr/>
        </p:nvSpPr>
        <p:spPr>
          <a:xfrm>
            <a:off x="5415280" y="2817858"/>
            <a:ext cx="6167120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Based on the sets a user have already owned, recommend the sets he can build from current bricks. </a:t>
            </a:r>
          </a:p>
          <a:p>
            <a:pPr>
              <a:spcAft>
                <a:spcPts val="600"/>
              </a:spcAft>
            </a:pP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Enjoy the experience of recreation and build sets with limited edition.</a:t>
            </a:r>
            <a:endParaRPr lang="zh-CN" alt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12717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1EF9B73D-8473-4C52-81C6-F05D9D31B7F5}"/>
              </a:ext>
            </a:extLst>
          </p:cNvPr>
          <p:cNvSpPr/>
          <p:nvPr/>
        </p:nvSpPr>
        <p:spPr>
          <a:xfrm>
            <a:off x="5171440" y="2844800"/>
            <a:ext cx="6136065" cy="584200"/>
          </a:xfrm>
          <a:prstGeom prst="rect">
            <a:avLst/>
          </a:prstGeom>
          <a:solidFill>
            <a:srgbClr val="F2CD37"/>
          </a:solidFill>
          <a:ln>
            <a:solidFill>
              <a:srgbClr val="F2CD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B0D504-A271-45C1-BF83-9ED0EF59A60F}"/>
              </a:ext>
            </a:extLst>
          </p:cNvPr>
          <p:cNvSpPr txBox="1"/>
          <p:nvPr/>
        </p:nvSpPr>
        <p:spPr>
          <a:xfrm>
            <a:off x="1137920" y="680720"/>
            <a:ext cx="4958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Arial" panose="020B0604020202020204" pitchFamily="34" charset="0"/>
                <a:cs typeface="Arial" panose="020B0604020202020204" pitchFamily="34" charset="0"/>
              </a:rPr>
              <a:t>Example</a:t>
            </a:r>
            <a:endParaRPr lang="zh-CN" alt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627991E-E198-48B3-A8CA-04DC870160AE}"/>
              </a:ext>
            </a:extLst>
          </p:cNvPr>
          <p:cNvSpPr/>
          <p:nvPr/>
        </p:nvSpPr>
        <p:spPr>
          <a:xfrm>
            <a:off x="934720" y="680720"/>
            <a:ext cx="121920" cy="523220"/>
          </a:xfrm>
          <a:prstGeom prst="rect">
            <a:avLst/>
          </a:prstGeom>
          <a:solidFill>
            <a:srgbClr val="F2CD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6F31F91-7D7B-49A0-985A-A21D66FC5A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7505" y="5973505"/>
            <a:ext cx="884495" cy="884495"/>
          </a:xfrm>
          <a:prstGeom prst="rect">
            <a:avLst/>
          </a:prstGeom>
        </p:spPr>
      </p:pic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BAAFEE98-2B73-4459-87CF-1C1154C6BD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814867"/>
              </p:ext>
            </p:extLst>
          </p:nvPr>
        </p:nvGraphicFramePr>
        <p:xfrm>
          <a:off x="934720" y="2844800"/>
          <a:ext cx="3098800" cy="3667758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3098800">
                  <a:extLst>
                    <a:ext uri="{9D8B030D-6E8A-4147-A177-3AD203B41FA5}">
                      <a16:colId xmlns:a16="http://schemas.microsoft.com/office/drawing/2014/main" val="552486383"/>
                    </a:ext>
                  </a:extLst>
                </a:gridCol>
              </a:tblGrid>
              <a:tr h="35850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Current sets in hand</a:t>
                      </a:r>
                      <a:endParaRPr lang="zh-CN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18525907"/>
                  </a:ext>
                </a:extLst>
              </a:tr>
              <a:tr h="36769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porsche</a:t>
                      </a:r>
                      <a:r>
                        <a:rPr lang="en-US" altLang="zh-CN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911 (42056-1)</a:t>
                      </a:r>
                      <a:endParaRPr lang="zh-CN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49488370"/>
                  </a:ext>
                </a:extLst>
              </a:tr>
              <a:tr h="36769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detective's office (10246-1)</a:t>
                      </a:r>
                      <a:endParaRPr lang="zh-CN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72115750"/>
                  </a:ext>
                </a:extLst>
              </a:tr>
              <a:tr h="36769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mickey mouse (41624-1)</a:t>
                      </a:r>
                      <a:endParaRPr lang="zh-CN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83939450"/>
                  </a:ext>
                </a:extLst>
              </a:tr>
              <a:tr h="36769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minnie</a:t>
                      </a:r>
                      <a:r>
                        <a:rPr lang="en-US" altLang="zh-CN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mouse (41625-1)</a:t>
                      </a:r>
                      <a:endParaRPr lang="zh-CN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2343700"/>
                  </a:ext>
                </a:extLst>
              </a:tr>
              <a:tr h="36769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beatles</a:t>
                      </a:r>
                      <a:r>
                        <a:rPr lang="en-US" altLang="zh-CN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yellow submarine (21306-1)</a:t>
                      </a:r>
                      <a:endParaRPr lang="zh-CN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73799819"/>
                  </a:ext>
                </a:extLst>
              </a:tr>
              <a:tr h="36769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downtown dinner (10260-1)</a:t>
                      </a:r>
                      <a:endParaRPr lang="zh-CN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28903865"/>
                  </a:ext>
                </a:extLst>
              </a:tr>
              <a:tr h="36769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thanos</a:t>
                      </a:r>
                      <a:r>
                        <a:rPr lang="en-US" altLang="zh-CN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(41605-1)</a:t>
                      </a:r>
                      <a:endParaRPr lang="zh-CN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98024274"/>
                  </a:ext>
                </a:extLst>
              </a:tr>
              <a:tr h="36769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iron man (41604-1)</a:t>
                      </a:r>
                      <a:endParaRPr lang="zh-CN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24727356"/>
                  </a:ext>
                </a:extLst>
              </a:tr>
              <a:tr h="36769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steamboat willie (21317-1)</a:t>
                      </a:r>
                      <a:endParaRPr lang="zh-CN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14511148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A5B804A0-0202-457D-813A-B727306DFD4D}"/>
              </a:ext>
            </a:extLst>
          </p:cNvPr>
          <p:cNvSpPr txBox="1"/>
          <p:nvPr/>
        </p:nvSpPr>
        <p:spPr>
          <a:xfrm>
            <a:off x="924560" y="1579305"/>
            <a:ext cx="6553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Each set has a vector represents which parts contained in it</a:t>
            </a:r>
          </a:p>
          <a:p>
            <a:pPr marL="285750" indent="-285750">
              <a:buFontTx/>
              <a:buChar char="-"/>
            </a:pP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Gather all parts in my sets</a:t>
            </a:r>
          </a:p>
          <a:p>
            <a:pPr marL="285750" indent="-285750">
              <a:buFontTx/>
              <a:buChar char="-"/>
            </a:pP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Calculate a completion score: </a:t>
            </a:r>
            <a:endParaRPr lang="zh-CN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6F9666D-DFB0-4A80-B3B2-9A44BDFCDB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3767" y="1933363"/>
            <a:ext cx="6486706" cy="69500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B21A6E1-078B-42BC-844E-C1DE21D951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2" y="4073141"/>
            <a:ext cx="1847136" cy="234061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1A811A4-9037-4BBE-8199-EDDB0380DF92}"/>
              </a:ext>
            </a:extLst>
          </p:cNvPr>
          <p:cNvSpPr txBox="1"/>
          <p:nvPr/>
        </p:nvSpPr>
        <p:spPr>
          <a:xfrm>
            <a:off x="5719792" y="2948227"/>
            <a:ext cx="50393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What I can build from these sets?</a:t>
            </a:r>
            <a:endParaRPr lang="zh-CN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D1576C-D2B3-42AF-B13F-B6A12CCB15CA}"/>
              </a:ext>
            </a:extLst>
          </p:cNvPr>
          <p:cNvSpPr txBox="1"/>
          <p:nvPr/>
        </p:nvSpPr>
        <p:spPr>
          <a:xfrm>
            <a:off x="6933912" y="3571240"/>
            <a:ext cx="26111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93 new sets</a:t>
            </a:r>
            <a:endParaRPr lang="zh-CN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60B92B6-5484-4813-8D5A-0D0519D36B88}"/>
              </a:ext>
            </a:extLst>
          </p:cNvPr>
          <p:cNvSpPr txBox="1"/>
          <p:nvPr/>
        </p:nvSpPr>
        <p:spPr>
          <a:xfrm>
            <a:off x="7960362" y="4874115"/>
            <a:ext cx="3007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A Valentine’s Day card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545710F-D2D7-4E17-979A-6EFA7883080D}"/>
              </a:ext>
            </a:extLst>
          </p:cNvPr>
          <p:cNvSpPr/>
          <p:nvPr/>
        </p:nvSpPr>
        <p:spPr>
          <a:xfrm>
            <a:off x="5171440" y="2844800"/>
            <a:ext cx="6136065" cy="3667760"/>
          </a:xfrm>
          <a:prstGeom prst="rect">
            <a:avLst/>
          </a:prstGeom>
          <a:noFill/>
          <a:ln w="19050">
            <a:solidFill>
              <a:srgbClr val="F2CD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EDF1162B-31E9-450D-99F6-26E9D8B7D1A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9242" y="4198310"/>
            <a:ext cx="2611120" cy="195834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330A496D-DAFF-4025-8F96-916507C35501}"/>
              </a:ext>
            </a:extLst>
          </p:cNvPr>
          <p:cNvSpPr txBox="1"/>
          <p:nvPr/>
        </p:nvSpPr>
        <p:spPr>
          <a:xfrm>
            <a:off x="8589705" y="4874115"/>
            <a:ext cx="3007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A Dinosaur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99C723A9-ABFB-4283-89D9-780282AB80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8701" y="4158630"/>
            <a:ext cx="2262627" cy="1824194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C73E1FF1-9944-4B47-B3BE-4BA00144D6C0}"/>
              </a:ext>
            </a:extLst>
          </p:cNvPr>
          <p:cNvSpPr txBox="1"/>
          <p:nvPr/>
        </p:nvSpPr>
        <p:spPr>
          <a:xfrm>
            <a:off x="8072983" y="4874115"/>
            <a:ext cx="2778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A Gingerbread House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34784220-F4A6-4907-B963-1AE9132B8E9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8701" y="4091557"/>
            <a:ext cx="2359169" cy="195834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7A3771C5-A29E-45C2-9AC3-810D28BACDAE}"/>
              </a:ext>
            </a:extLst>
          </p:cNvPr>
          <p:cNvSpPr txBox="1"/>
          <p:nvPr/>
        </p:nvSpPr>
        <p:spPr>
          <a:xfrm>
            <a:off x="8268302" y="4874115"/>
            <a:ext cx="2144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A X-wing fighter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7788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31" grpId="0"/>
      <p:bldP spid="31" grpId="1"/>
      <p:bldP spid="33" grpId="0"/>
      <p:bldP spid="33" grpId="1"/>
      <p:bldP spid="3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3588F1F-21A6-4973-9163-5B34183BD97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66"/>
          <a:stretch/>
        </p:blipFill>
        <p:spPr>
          <a:xfrm>
            <a:off x="0" y="-436880"/>
            <a:ext cx="12192000" cy="729488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73D85C7-36D7-4404-8D7D-4B3B39EF1207}"/>
              </a:ext>
            </a:extLst>
          </p:cNvPr>
          <p:cNvSpPr/>
          <p:nvPr/>
        </p:nvSpPr>
        <p:spPr>
          <a:xfrm>
            <a:off x="0" y="-355600"/>
            <a:ext cx="12192000" cy="7213600"/>
          </a:xfrm>
          <a:prstGeom prst="rect">
            <a:avLst/>
          </a:prstGeom>
          <a:solidFill>
            <a:srgbClr val="0000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18FBC5A-0FCC-4377-A285-5BDE9036BE9D}"/>
              </a:ext>
            </a:extLst>
          </p:cNvPr>
          <p:cNvSpPr txBox="1"/>
          <p:nvPr/>
        </p:nvSpPr>
        <p:spPr>
          <a:xfrm>
            <a:off x="-701040" y="2866479"/>
            <a:ext cx="6299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dirty="0">
                <a:solidFill>
                  <a:schemeClr val="bg1"/>
                </a:solidFill>
                <a:latin typeface="Star Jedi" panose="040B0000000000000000" pitchFamily="82" charset="0"/>
              </a:rPr>
              <a:t>Thank you</a:t>
            </a:r>
            <a:endParaRPr lang="zh-CN" altLang="en-US" sz="4400" dirty="0">
              <a:solidFill>
                <a:schemeClr val="bg1"/>
              </a:solidFill>
              <a:latin typeface="Star Jedi" panose="040B0000000000000000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89670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roup 55">
            <a:extLst>
              <a:ext uri="{FF2B5EF4-FFF2-40B4-BE49-F238E27FC236}">
                <a16:creationId xmlns:a16="http://schemas.microsoft.com/office/drawing/2014/main" id="{198EDC75-1DA4-4D0C-A998-25021016A26D}"/>
              </a:ext>
            </a:extLst>
          </p:cNvPr>
          <p:cNvGrpSpPr>
            <a:grpSpLocks noChangeAspect="1"/>
          </p:cNvGrpSpPr>
          <p:nvPr/>
        </p:nvGrpSpPr>
        <p:grpSpPr>
          <a:xfrm>
            <a:off x="4407799" y="5284449"/>
            <a:ext cx="2179921" cy="892831"/>
            <a:chOff x="1561252" y="2211896"/>
            <a:chExt cx="1727200" cy="707410"/>
          </a:xfrm>
          <a:solidFill>
            <a:schemeClr val="tx1"/>
          </a:solidFill>
        </p:grpSpPr>
        <p:sp>
          <p:nvSpPr>
            <p:cNvPr id="57" name="Rectangle: Top Corners Rounded 56">
              <a:extLst>
                <a:ext uri="{FF2B5EF4-FFF2-40B4-BE49-F238E27FC236}">
                  <a16:creationId xmlns:a16="http://schemas.microsoft.com/office/drawing/2014/main" id="{657750AD-B130-485C-A0E7-59DA4EB85B62}"/>
                </a:ext>
              </a:extLst>
            </p:cNvPr>
            <p:cNvSpPr/>
            <p:nvPr/>
          </p:nvSpPr>
          <p:spPr>
            <a:xfrm>
              <a:off x="1672167" y="2211917"/>
              <a:ext cx="268393" cy="101599"/>
            </a:xfrm>
            <a:prstGeom prst="round2Same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Rectangle: Top Corners Rounded 57">
              <a:extLst>
                <a:ext uri="{FF2B5EF4-FFF2-40B4-BE49-F238E27FC236}">
                  <a16:creationId xmlns:a16="http://schemas.microsoft.com/office/drawing/2014/main" id="{D1B35BA7-8340-4991-896A-1D62ACFC9647}"/>
                </a:ext>
              </a:extLst>
            </p:cNvPr>
            <p:cNvSpPr/>
            <p:nvPr/>
          </p:nvSpPr>
          <p:spPr>
            <a:xfrm>
              <a:off x="2085339" y="2211915"/>
              <a:ext cx="268393" cy="101599"/>
            </a:xfrm>
            <a:prstGeom prst="round2Same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Rectangle: Top Corners Rounded 58">
              <a:extLst>
                <a:ext uri="{FF2B5EF4-FFF2-40B4-BE49-F238E27FC236}">
                  <a16:creationId xmlns:a16="http://schemas.microsoft.com/office/drawing/2014/main" id="{AE798379-EDFE-4971-8F1E-AFAAB79DA546}"/>
                </a:ext>
              </a:extLst>
            </p:cNvPr>
            <p:cNvSpPr/>
            <p:nvPr/>
          </p:nvSpPr>
          <p:spPr>
            <a:xfrm>
              <a:off x="2502744" y="2211915"/>
              <a:ext cx="268393" cy="101599"/>
            </a:xfrm>
            <a:prstGeom prst="round2Same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Rectangle: Top Corners Rounded 59">
              <a:extLst>
                <a:ext uri="{FF2B5EF4-FFF2-40B4-BE49-F238E27FC236}">
                  <a16:creationId xmlns:a16="http://schemas.microsoft.com/office/drawing/2014/main" id="{625ED133-49FF-4676-9CFC-EC7613BD6FB7}"/>
                </a:ext>
              </a:extLst>
            </p:cNvPr>
            <p:cNvSpPr/>
            <p:nvPr/>
          </p:nvSpPr>
          <p:spPr>
            <a:xfrm>
              <a:off x="2912957" y="2211896"/>
              <a:ext cx="268393" cy="101599"/>
            </a:xfrm>
            <a:prstGeom prst="round2Same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07273FA5-2517-451B-9841-8043A8380C2B}"/>
                </a:ext>
              </a:extLst>
            </p:cNvPr>
            <p:cNvSpPr/>
            <p:nvPr/>
          </p:nvSpPr>
          <p:spPr>
            <a:xfrm>
              <a:off x="1561252" y="2319866"/>
              <a:ext cx="1727200" cy="5994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E61DAB4D-F24A-4641-A20C-3DA13814D967}"/>
              </a:ext>
            </a:extLst>
          </p:cNvPr>
          <p:cNvGrpSpPr>
            <a:grpSpLocks noChangeAspect="1"/>
          </p:cNvGrpSpPr>
          <p:nvPr/>
        </p:nvGrpSpPr>
        <p:grpSpPr>
          <a:xfrm>
            <a:off x="3317839" y="4490542"/>
            <a:ext cx="2179921" cy="892831"/>
            <a:chOff x="1561252" y="2211896"/>
            <a:chExt cx="1727200" cy="707410"/>
          </a:xfrm>
          <a:solidFill>
            <a:schemeClr val="bg1">
              <a:lumMod val="65000"/>
            </a:schemeClr>
          </a:solidFill>
        </p:grpSpPr>
        <p:sp>
          <p:nvSpPr>
            <p:cNvPr id="51" name="Rectangle: Top Corners Rounded 50">
              <a:extLst>
                <a:ext uri="{FF2B5EF4-FFF2-40B4-BE49-F238E27FC236}">
                  <a16:creationId xmlns:a16="http://schemas.microsoft.com/office/drawing/2014/main" id="{5333B1FB-9B09-437D-A6E4-B1259927DD82}"/>
                </a:ext>
              </a:extLst>
            </p:cNvPr>
            <p:cNvSpPr/>
            <p:nvPr/>
          </p:nvSpPr>
          <p:spPr>
            <a:xfrm>
              <a:off x="1672167" y="2211917"/>
              <a:ext cx="268393" cy="101599"/>
            </a:xfrm>
            <a:prstGeom prst="round2Same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Rectangle: Top Corners Rounded 51">
              <a:extLst>
                <a:ext uri="{FF2B5EF4-FFF2-40B4-BE49-F238E27FC236}">
                  <a16:creationId xmlns:a16="http://schemas.microsoft.com/office/drawing/2014/main" id="{20F82608-9D3D-4E5F-8B5D-EBCBE9F5A6A6}"/>
                </a:ext>
              </a:extLst>
            </p:cNvPr>
            <p:cNvSpPr/>
            <p:nvPr/>
          </p:nvSpPr>
          <p:spPr>
            <a:xfrm>
              <a:off x="2085339" y="2211915"/>
              <a:ext cx="268393" cy="101599"/>
            </a:xfrm>
            <a:prstGeom prst="round2Same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Rectangle: Top Corners Rounded 52">
              <a:extLst>
                <a:ext uri="{FF2B5EF4-FFF2-40B4-BE49-F238E27FC236}">
                  <a16:creationId xmlns:a16="http://schemas.microsoft.com/office/drawing/2014/main" id="{0375574F-A345-4252-9A89-D9A265950521}"/>
                </a:ext>
              </a:extLst>
            </p:cNvPr>
            <p:cNvSpPr/>
            <p:nvPr/>
          </p:nvSpPr>
          <p:spPr>
            <a:xfrm>
              <a:off x="2502744" y="2211915"/>
              <a:ext cx="268393" cy="101599"/>
            </a:xfrm>
            <a:prstGeom prst="round2Same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Rectangle: Top Corners Rounded 53">
              <a:extLst>
                <a:ext uri="{FF2B5EF4-FFF2-40B4-BE49-F238E27FC236}">
                  <a16:creationId xmlns:a16="http://schemas.microsoft.com/office/drawing/2014/main" id="{948407DF-0A3A-4F57-95C8-8C3B04AA18C9}"/>
                </a:ext>
              </a:extLst>
            </p:cNvPr>
            <p:cNvSpPr/>
            <p:nvPr/>
          </p:nvSpPr>
          <p:spPr>
            <a:xfrm>
              <a:off x="2912957" y="2211896"/>
              <a:ext cx="268393" cy="101599"/>
            </a:xfrm>
            <a:prstGeom prst="round2Same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207AEDE3-528F-47BA-828B-6E01914075DA}"/>
                </a:ext>
              </a:extLst>
            </p:cNvPr>
            <p:cNvSpPr/>
            <p:nvPr/>
          </p:nvSpPr>
          <p:spPr>
            <a:xfrm>
              <a:off x="1561252" y="2319866"/>
              <a:ext cx="1727200" cy="5994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C6578909-5D72-462C-9C9F-988073F65F2F}"/>
              </a:ext>
            </a:extLst>
          </p:cNvPr>
          <p:cNvGrpSpPr>
            <a:grpSpLocks noChangeAspect="1"/>
          </p:cNvGrpSpPr>
          <p:nvPr/>
        </p:nvGrpSpPr>
        <p:grpSpPr>
          <a:xfrm>
            <a:off x="2227879" y="3698218"/>
            <a:ext cx="2179921" cy="892831"/>
            <a:chOff x="1561252" y="2211896"/>
            <a:chExt cx="1727200" cy="707410"/>
          </a:xfrm>
          <a:solidFill>
            <a:srgbClr val="F2CD37"/>
          </a:solidFill>
        </p:grpSpPr>
        <p:sp>
          <p:nvSpPr>
            <p:cNvPr id="45" name="Rectangle: Top Corners Rounded 44">
              <a:extLst>
                <a:ext uri="{FF2B5EF4-FFF2-40B4-BE49-F238E27FC236}">
                  <a16:creationId xmlns:a16="http://schemas.microsoft.com/office/drawing/2014/main" id="{2E973BC5-1F13-4532-9A73-FDC59D592775}"/>
                </a:ext>
              </a:extLst>
            </p:cNvPr>
            <p:cNvSpPr/>
            <p:nvPr/>
          </p:nvSpPr>
          <p:spPr>
            <a:xfrm>
              <a:off x="1672167" y="2211917"/>
              <a:ext cx="268393" cy="101599"/>
            </a:xfrm>
            <a:prstGeom prst="round2Same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Rectangle: Top Corners Rounded 45">
              <a:extLst>
                <a:ext uri="{FF2B5EF4-FFF2-40B4-BE49-F238E27FC236}">
                  <a16:creationId xmlns:a16="http://schemas.microsoft.com/office/drawing/2014/main" id="{5134CE87-EA91-41E9-97E4-24198C35D4F4}"/>
                </a:ext>
              </a:extLst>
            </p:cNvPr>
            <p:cNvSpPr/>
            <p:nvPr/>
          </p:nvSpPr>
          <p:spPr>
            <a:xfrm>
              <a:off x="2085339" y="2211915"/>
              <a:ext cx="268393" cy="101599"/>
            </a:xfrm>
            <a:prstGeom prst="round2Same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Rectangle: Top Corners Rounded 46">
              <a:extLst>
                <a:ext uri="{FF2B5EF4-FFF2-40B4-BE49-F238E27FC236}">
                  <a16:creationId xmlns:a16="http://schemas.microsoft.com/office/drawing/2014/main" id="{F1B9589E-8396-490C-BE0D-EB260F158CFE}"/>
                </a:ext>
              </a:extLst>
            </p:cNvPr>
            <p:cNvSpPr/>
            <p:nvPr/>
          </p:nvSpPr>
          <p:spPr>
            <a:xfrm>
              <a:off x="2502744" y="2211915"/>
              <a:ext cx="268393" cy="101599"/>
            </a:xfrm>
            <a:prstGeom prst="round2Same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Rectangle: Top Corners Rounded 47">
              <a:extLst>
                <a:ext uri="{FF2B5EF4-FFF2-40B4-BE49-F238E27FC236}">
                  <a16:creationId xmlns:a16="http://schemas.microsoft.com/office/drawing/2014/main" id="{6386B7A1-F5D8-40AD-96B3-A9FF9D1C1EA0}"/>
                </a:ext>
              </a:extLst>
            </p:cNvPr>
            <p:cNvSpPr/>
            <p:nvPr/>
          </p:nvSpPr>
          <p:spPr>
            <a:xfrm>
              <a:off x="2912957" y="2211896"/>
              <a:ext cx="268393" cy="101599"/>
            </a:xfrm>
            <a:prstGeom prst="round2Same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03234E9F-AC55-4856-A077-03745F7CBD6B}"/>
                </a:ext>
              </a:extLst>
            </p:cNvPr>
            <p:cNvSpPr/>
            <p:nvPr/>
          </p:nvSpPr>
          <p:spPr>
            <a:xfrm>
              <a:off x="1561252" y="2319866"/>
              <a:ext cx="1727200" cy="5994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BECC188F-BBFE-4E32-B9B3-1D252752E87D}"/>
              </a:ext>
            </a:extLst>
          </p:cNvPr>
          <p:cNvSpPr txBox="1"/>
          <p:nvPr/>
        </p:nvSpPr>
        <p:spPr>
          <a:xfrm>
            <a:off x="1137920" y="680720"/>
            <a:ext cx="3048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  <a:endParaRPr lang="zh-CN" alt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B4E88A5-F29D-4BF2-BC7C-0F830370840D}"/>
              </a:ext>
            </a:extLst>
          </p:cNvPr>
          <p:cNvSpPr/>
          <p:nvPr/>
        </p:nvSpPr>
        <p:spPr>
          <a:xfrm>
            <a:off x="934720" y="680720"/>
            <a:ext cx="121920" cy="523220"/>
          </a:xfrm>
          <a:prstGeom prst="rect">
            <a:avLst/>
          </a:prstGeom>
          <a:solidFill>
            <a:srgbClr val="F2CD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39FD43B-54CD-4961-93CA-2B9C37ACCFE1}"/>
              </a:ext>
            </a:extLst>
          </p:cNvPr>
          <p:cNvGrpSpPr>
            <a:grpSpLocks noChangeAspect="1"/>
          </p:cNvGrpSpPr>
          <p:nvPr/>
        </p:nvGrpSpPr>
        <p:grpSpPr>
          <a:xfrm>
            <a:off x="1137920" y="2904312"/>
            <a:ext cx="2179920" cy="892831"/>
            <a:chOff x="1561252" y="2211896"/>
            <a:chExt cx="1727200" cy="707410"/>
          </a:xfrm>
          <a:solidFill>
            <a:srgbClr val="C91A09"/>
          </a:solidFill>
        </p:grpSpPr>
        <p:sp>
          <p:nvSpPr>
            <p:cNvPr id="19" name="Rectangle: Top Corners Rounded 18">
              <a:extLst>
                <a:ext uri="{FF2B5EF4-FFF2-40B4-BE49-F238E27FC236}">
                  <a16:creationId xmlns:a16="http://schemas.microsoft.com/office/drawing/2014/main" id="{231C7E3B-9257-4B91-A236-87EB5FE42B68}"/>
                </a:ext>
              </a:extLst>
            </p:cNvPr>
            <p:cNvSpPr/>
            <p:nvPr/>
          </p:nvSpPr>
          <p:spPr>
            <a:xfrm>
              <a:off x="1672167" y="2211917"/>
              <a:ext cx="268393" cy="101599"/>
            </a:xfrm>
            <a:prstGeom prst="round2Same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Rectangle: Top Corners Rounded 21">
              <a:extLst>
                <a:ext uri="{FF2B5EF4-FFF2-40B4-BE49-F238E27FC236}">
                  <a16:creationId xmlns:a16="http://schemas.microsoft.com/office/drawing/2014/main" id="{01BD5803-175D-4283-B98F-44259DEB521D}"/>
                </a:ext>
              </a:extLst>
            </p:cNvPr>
            <p:cNvSpPr/>
            <p:nvPr/>
          </p:nvSpPr>
          <p:spPr>
            <a:xfrm>
              <a:off x="2085339" y="2211915"/>
              <a:ext cx="268393" cy="101599"/>
            </a:xfrm>
            <a:prstGeom prst="round2Same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Rectangle: Top Corners Rounded 22">
              <a:extLst>
                <a:ext uri="{FF2B5EF4-FFF2-40B4-BE49-F238E27FC236}">
                  <a16:creationId xmlns:a16="http://schemas.microsoft.com/office/drawing/2014/main" id="{0D6AFC56-AC99-42DE-AEC3-44BC46289545}"/>
                </a:ext>
              </a:extLst>
            </p:cNvPr>
            <p:cNvSpPr/>
            <p:nvPr/>
          </p:nvSpPr>
          <p:spPr>
            <a:xfrm>
              <a:off x="2502744" y="2211915"/>
              <a:ext cx="268393" cy="101599"/>
            </a:xfrm>
            <a:prstGeom prst="round2Same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Rectangle: Top Corners Rounded 23">
              <a:extLst>
                <a:ext uri="{FF2B5EF4-FFF2-40B4-BE49-F238E27FC236}">
                  <a16:creationId xmlns:a16="http://schemas.microsoft.com/office/drawing/2014/main" id="{01ADD694-B4F2-4C44-ABB4-62AD60090544}"/>
                </a:ext>
              </a:extLst>
            </p:cNvPr>
            <p:cNvSpPr/>
            <p:nvPr/>
          </p:nvSpPr>
          <p:spPr>
            <a:xfrm>
              <a:off x="2912957" y="2211896"/>
              <a:ext cx="268393" cy="101599"/>
            </a:xfrm>
            <a:prstGeom prst="round2Same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2526E20-DB07-434F-B7DF-FC7C26B68ECC}"/>
                </a:ext>
              </a:extLst>
            </p:cNvPr>
            <p:cNvSpPr/>
            <p:nvPr/>
          </p:nvSpPr>
          <p:spPr>
            <a:xfrm>
              <a:off x="1561252" y="2319866"/>
              <a:ext cx="1727200" cy="5994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F8C4C730-00AE-45D4-8FA9-7990FBFB55D5}"/>
              </a:ext>
            </a:extLst>
          </p:cNvPr>
          <p:cNvSpPr txBox="1"/>
          <p:nvPr/>
        </p:nvSpPr>
        <p:spPr>
          <a:xfrm>
            <a:off x="1149685" y="3972638"/>
            <a:ext cx="10172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BUILD</a:t>
            </a:r>
            <a:endParaRPr lang="zh-CN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5245D0B-2D61-4FE9-9147-1B9F397242AA}"/>
              </a:ext>
            </a:extLst>
          </p:cNvPr>
          <p:cNvSpPr txBox="1"/>
          <p:nvPr/>
        </p:nvSpPr>
        <p:spPr>
          <a:xfrm>
            <a:off x="2431767" y="4766544"/>
            <a:ext cx="10172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endParaRPr lang="zh-CN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34F665E3-D40A-43B0-8856-59B1EA4EB45E}"/>
              </a:ext>
            </a:extLst>
          </p:cNvPr>
          <p:cNvSpPr txBox="1"/>
          <p:nvPr/>
        </p:nvSpPr>
        <p:spPr>
          <a:xfrm>
            <a:off x="3322691" y="5566425"/>
            <a:ext cx="10172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BRICK</a:t>
            </a:r>
            <a:endParaRPr lang="zh-CN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242E1785-5230-41F3-9D02-0398FC4808B9}"/>
              </a:ext>
            </a:extLst>
          </p:cNvPr>
          <p:cNvSpPr txBox="1"/>
          <p:nvPr/>
        </p:nvSpPr>
        <p:spPr>
          <a:xfrm>
            <a:off x="3801126" y="3185519"/>
            <a:ext cx="32509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Data preparation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BEFCFA81-AB46-40C9-AA51-D508AF0D0946}"/>
              </a:ext>
            </a:extLst>
          </p:cNvPr>
          <p:cNvSpPr txBox="1"/>
          <p:nvPr/>
        </p:nvSpPr>
        <p:spPr>
          <a:xfrm>
            <a:off x="4891086" y="3977867"/>
            <a:ext cx="32509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Sets evolution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9CA2187C-6A1E-4299-A26D-AD359A6D9050}"/>
              </a:ext>
            </a:extLst>
          </p:cNvPr>
          <p:cNvSpPr txBox="1"/>
          <p:nvPr/>
        </p:nvSpPr>
        <p:spPr>
          <a:xfrm>
            <a:off x="5981449" y="4770215"/>
            <a:ext cx="32509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Pricing strategy of sets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1BBB288D-DBA4-43F7-954F-8B614230340F}"/>
              </a:ext>
            </a:extLst>
          </p:cNvPr>
          <p:cNvSpPr txBox="1"/>
          <p:nvPr/>
        </p:nvSpPr>
        <p:spPr>
          <a:xfrm>
            <a:off x="7088353" y="5604173"/>
            <a:ext cx="32509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Recommendation system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822592C-D6E5-4FBE-956A-B4E6DA1B0308}"/>
              </a:ext>
            </a:extLst>
          </p:cNvPr>
          <p:cNvSpPr txBox="1"/>
          <p:nvPr/>
        </p:nvSpPr>
        <p:spPr>
          <a:xfrm>
            <a:off x="1137921" y="1618598"/>
            <a:ext cx="9892632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zh-CN" b="1" u="sng" dirty="0">
                <a:latin typeface="Arial" panose="020B0604020202020204" pitchFamily="34" charset="0"/>
                <a:cs typeface="Arial" panose="020B0604020202020204" pitchFamily="34" charset="0"/>
              </a:rPr>
              <a:t>Purpose</a:t>
            </a:r>
          </a:p>
          <a:p>
            <a:pPr>
              <a:spcAft>
                <a:spcPts val="600"/>
              </a:spcAft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Call back the LEGO memory, study the sets features and build a sets recommendation system for LEGO fans.  </a:t>
            </a:r>
          </a:p>
          <a:p>
            <a:pPr>
              <a:spcAft>
                <a:spcPts val="600"/>
              </a:spcAft>
            </a:pP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109FA3-D043-480F-8B19-3DAD086355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7505" y="5973505"/>
            <a:ext cx="884495" cy="884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043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/>
      <p:bldP spid="69" grpId="0"/>
      <p:bldP spid="71" grpId="0"/>
      <p:bldP spid="7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7E8FA8E-5521-4FB1-B8E1-BD20E0101E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9D2708E8-6A44-433E-9CC2-7B48501CF74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5927460-3455-4837-84EA-D3B87EF99DD6}"/>
              </a:ext>
            </a:extLst>
          </p:cNvPr>
          <p:cNvSpPr txBox="1"/>
          <p:nvPr/>
        </p:nvSpPr>
        <p:spPr>
          <a:xfrm>
            <a:off x="2895600" y="2659559"/>
            <a:ext cx="6400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latin typeface="Star Jedi" panose="040B0000000000000000" pitchFamily="82" charset="0"/>
                <a:cs typeface="Arial" panose="020B0604020202020204" pitchFamily="34" charset="0"/>
              </a:rPr>
              <a:t>Data preparation</a:t>
            </a:r>
            <a:endParaRPr lang="zh-CN" altLang="en-US" sz="4400" dirty="0">
              <a:solidFill>
                <a:schemeClr val="bg1"/>
              </a:solidFill>
              <a:latin typeface="Star Jedi" panose="040B0000000000000000" pitchFamily="82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F39227-0481-48CC-B32B-1AF6BB94DFA1}"/>
              </a:ext>
            </a:extLst>
          </p:cNvPr>
          <p:cNvSpPr txBox="1"/>
          <p:nvPr/>
        </p:nvSpPr>
        <p:spPr>
          <a:xfrm>
            <a:off x="2590800" y="3860799"/>
            <a:ext cx="70104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Original datasets from Rebrickable</a:t>
            </a:r>
          </a:p>
          <a:p>
            <a:pPr algn="ctr">
              <a:spcAft>
                <a:spcPts val="600"/>
              </a:spcAft>
            </a:pPr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Crawled data from Bricksets with Python Scrapy</a:t>
            </a:r>
          </a:p>
          <a:p>
            <a:pPr algn="ctr">
              <a:spcAft>
                <a:spcPts val="600"/>
              </a:spcAft>
            </a:pPr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Used 9 datasets in total</a:t>
            </a:r>
          </a:p>
        </p:txBody>
      </p:sp>
    </p:spTree>
    <p:extLst>
      <p:ext uri="{BB962C8B-B14F-4D97-AF65-F5344CB8AC3E}">
        <p14:creationId xmlns:p14="http://schemas.microsoft.com/office/powerpoint/2010/main" val="35546312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BECC188F-BBFE-4E32-B9B3-1D252752E87D}"/>
              </a:ext>
            </a:extLst>
          </p:cNvPr>
          <p:cNvSpPr txBox="1"/>
          <p:nvPr/>
        </p:nvSpPr>
        <p:spPr>
          <a:xfrm>
            <a:off x="1137920" y="680720"/>
            <a:ext cx="4958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Arial" panose="020B0604020202020204" pitchFamily="34" charset="0"/>
                <a:cs typeface="Arial" panose="020B0604020202020204" pitchFamily="34" charset="0"/>
              </a:rPr>
              <a:t>DATA MODELING</a:t>
            </a:r>
            <a:endParaRPr lang="zh-CN" alt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B4E88A5-F29D-4BF2-BC7C-0F830370840D}"/>
              </a:ext>
            </a:extLst>
          </p:cNvPr>
          <p:cNvSpPr/>
          <p:nvPr/>
        </p:nvSpPr>
        <p:spPr>
          <a:xfrm>
            <a:off x="934720" y="680720"/>
            <a:ext cx="121920" cy="523220"/>
          </a:xfrm>
          <a:prstGeom prst="rect">
            <a:avLst/>
          </a:prstGeom>
          <a:solidFill>
            <a:srgbClr val="F2CD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BAC0DFE-3731-4182-B905-89F0373A8BC3}"/>
              </a:ext>
            </a:extLst>
          </p:cNvPr>
          <p:cNvGrpSpPr/>
          <p:nvPr/>
        </p:nvGrpSpPr>
        <p:grpSpPr>
          <a:xfrm>
            <a:off x="1397000" y="1323295"/>
            <a:ext cx="9398000" cy="4996225"/>
            <a:chOff x="1249680" y="1391920"/>
            <a:chExt cx="9625314" cy="499108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1F4F74D-3A7A-4A3D-9CF0-225BC28DAB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7005" y="1564640"/>
              <a:ext cx="9557989" cy="4818360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5D9CD97-9693-44EF-BA82-84A7FD27504C}"/>
                </a:ext>
              </a:extLst>
            </p:cNvPr>
            <p:cNvSpPr/>
            <p:nvPr/>
          </p:nvSpPr>
          <p:spPr>
            <a:xfrm>
              <a:off x="1249680" y="1391920"/>
              <a:ext cx="1930400" cy="5232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9F487E25-669D-4703-866E-EF0604E829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7505" y="5973505"/>
            <a:ext cx="884495" cy="884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7909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226AC9F-F48F-45DA-A7B7-3D11F7601E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67096"/>
            <a:ext cx="12192000" cy="763905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622F913-5988-4EA3-9417-EDE7635F8351}"/>
              </a:ext>
            </a:extLst>
          </p:cNvPr>
          <p:cNvSpPr/>
          <p:nvPr/>
        </p:nvSpPr>
        <p:spPr>
          <a:xfrm>
            <a:off x="0" y="-767096"/>
            <a:ext cx="12192000" cy="7625096"/>
          </a:xfrm>
          <a:prstGeom prst="rect">
            <a:avLst/>
          </a:prstGeom>
          <a:solidFill>
            <a:srgbClr val="00000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89491B-3EFC-46EC-B23A-9ED4BA63ADCF}"/>
              </a:ext>
            </a:extLst>
          </p:cNvPr>
          <p:cNvSpPr txBox="1"/>
          <p:nvPr/>
        </p:nvSpPr>
        <p:spPr>
          <a:xfrm>
            <a:off x="802640" y="2117273"/>
            <a:ext cx="52933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latin typeface="Benguiat" pitchFamily="2" charset="0"/>
              </a:rPr>
              <a:t>Sets evolution</a:t>
            </a:r>
            <a:endParaRPr lang="zh-CN" altLang="en-US" sz="4400" dirty="0">
              <a:solidFill>
                <a:schemeClr val="bg1"/>
              </a:solidFill>
              <a:latin typeface="Benguiat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2C4A595-E875-4BD7-8E58-98E7DACD3D0B}"/>
              </a:ext>
            </a:extLst>
          </p:cNvPr>
          <p:cNvSpPr txBox="1"/>
          <p:nvPr/>
        </p:nvSpPr>
        <p:spPr>
          <a:xfrm>
            <a:off x="802640" y="3302000"/>
            <a:ext cx="5953760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Historical evolution of LEGO sets can be a quite interesting topic for fans who have grown up with LEGO and still play with bricks</a:t>
            </a:r>
          </a:p>
          <a:p>
            <a:pPr>
              <a:spcAft>
                <a:spcPts val="600"/>
              </a:spcAft>
            </a:pPr>
            <a:endParaRPr lang="zh-CN" alt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69952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9B0D504-A271-45C1-BF83-9ED0EF59A60F}"/>
              </a:ext>
            </a:extLst>
          </p:cNvPr>
          <p:cNvSpPr txBox="1"/>
          <p:nvPr/>
        </p:nvSpPr>
        <p:spPr>
          <a:xfrm>
            <a:off x="1137920" y="680720"/>
            <a:ext cx="68986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Arial" panose="020B0604020202020204" pitchFamily="34" charset="0"/>
                <a:cs typeface="Arial" panose="020B0604020202020204" pitchFamily="34" charset="0"/>
              </a:rPr>
              <a:t>Sets and themes released by year</a:t>
            </a:r>
            <a:endParaRPr lang="zh-CN" alt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627991E-E198-48B3-A8CA-04DC870160AE}"/>
              </a:ext>
            </a:extLst>
          </p:cNvPr>
          <p:cNvSpPr/>
          <p:nvPr/>
        </p:nvSpPr>
        <p:spPr>
          <a:xfrm>
            <a:off x="934720" y="680720"/>
            <a:ext cx="121920" cy="523220"/>
          </a:xfrm>
          <a:prstGeom prst="rect">
            <a:avLst/>
          </a:prstGeom>
          <a:solidFill>
            <a:srgbClr val="F2CD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BF53A44-D8E4-4537-8FDA-15FEBA20D9A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871" b="22587"/>
          <a:stretch/>
        </p:blipFill>
        <p:spPr>
          <a:xfrm>
            <a:off x="9425352" y="5480050"/>
            <a:ext cx="2573608" cy="1377950"/>
          </a:xfrm>
          <a:prstGeom prst="rect">
            <a:avLst/>
          </a:prstGeom>
        </p:spPr>
      </p:pic>
      <p:pic>
        <p:nvPicPr>
          <p:cNvPr id="1026" name="Picture 1">
            <a:extLst>
              <a:ext uri="{FF2B5EF4-FFF2-40B4-BE49-F238E27FC236}">
                <a16:creationId xmlns:a16="http://schemas.microsoft.com/office/drawing/2014/main" id="{667FC9A4-1E6F-41DE-AF8A-07C886B9FC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0480" y="1615145"/>
            <a:ext cx="7051040" cy="36277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5194AAF-3CCA-4640-909B-9F868C74D741}"/>
              </a:ext>
            </a:extLst>
          </p:cNvPr>
          <p:cNvSpPr txBox="1"/>
          <p:nvPr/>
        </p:nvSpPr>
        <p:spPr>
          <a:xfrm>
            <a:off x="3048000" y="5484782"/>
            <a:ext cx="6096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Number of sets in each theme is increasing rapidly</a:t>
            </a:r>
            <a:endParaRPr lang="zh-CN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50377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9B0D504-A271-45C1-BF83-9ED0EF59A60F}"/>
              </a:ext>
            </a:extLst>
          </p:cNvPr>
          <p:cNvSpPr txBox="1"/>
          <p:nvPr/>
        </p:nvSpPr>
        <p:spPr>
          <a:xfrm>
            <a:off x="1137920" y="680720"/>
            <a:ext cx="5588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Arial" panose="020B0604020202020204" pitchFamily="34" charset="0"/>
                <a:cs typeface="Arial" panose="020B0604020202020204" pitchFamily="34" charset="0"/>
              </a:rPr>
              <a:t>Average parts change in sets</a:t>
            </a:r>
            <a:endParaRPr lang="zh-CN" alt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627991E-E198-48B3-A8CA-04DC870160AE}"/>
              </a:ext>
            </a:extLst>
          </p:cNvPr>
          <p:cNvSpPr/>
          <p:nvPr/>
        </p:nvSpPr>
        <p:spPr>
          <a:xfrm>
            <a:off x="934720" y="680720"/>
            <a:ext cx="121920" cy="523220"/>
          </a:xfrm>
          <a:prstGeom prst="rect">
            <a:avLst/>
          </a:prstGeom>
          <a:solidFill>
            <a:srgbClr val="F2CD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1">
            <a:extLst>
              <a:ext uri="{FF2B5EF4-FFF2-40B4-BE49-F238E27FC236}">
                <a16:creationId xmlns:a16="http://schemas.microsoft.com/office/drawing/2014/main" id="{3024E2AD-CE56-4C64-961B-42704ABB42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604" y="2157095"/>
            <a:ext cx="5314316" cy="26571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1">
            <a:extLst>
              <a:ext uri="{FF2B5EF4-FFF2-40B4-BE49-F238E27FC236}">
                <a16:creationId xmlns:a16="http://schemas.microsoft.com/office/drawing/2014/main" id="{17D6D76E-FCB1-46AD-9204-BABE34602A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7483" y="2270443"/>
            <a:ext cx="4981628" cy="25438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168F7AD-E431-4265-9FFA-FBE941E1C113}"/>
              </a:ext>
            </a:extLst>
          </p:cNvPr>
          <p:cNvSpPr txBox="1"/>
          <p:nvPr/>
        </p:nvSpPr>
        <p:spPr>
          <a:xfrm>
            <a:off x="1122362" y="5049520"/>
            <a:ext cx="4876800" cy="907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zh-CN" sz="1600" dirty="0">
                <a:solidFill>
                  <a:srgbClr val="C91A0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Average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 parts number in a set </a:t>
            </a:r>
            <a:r>
              <a:rPr lang="en-US" altLang="zh-CN" sz="1600" dirty="0">
                <a:solidFill>
                  <a:srgbClr val="C91A0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increases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 dramatically, but the </a:t>
            </a:r>
            <a:r>
              <a:rPr lang="en-US" altLang="zh-CN" sz="1600" dirty="0">
                <a:solidFill>
                  <a:srgbClr val="C91A0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median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 remains </a:t>
            </a:r>
            <a:r>
              <a:rPr lang="en-US" altLang="zh-CN" sz="1600" dirty="0">
                <a:solidFill>
                  <a:srgbClr val="C91A0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stable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>
              <a:spcAft>
                <a:spcPts val="600"/>
              </a:spcAft>
            </a:pPr>
            <a:r>
              <a:rPr lang="en-US" altLang="zh-CN" sz="1600" dirty="0">
                <a:solidFill>
                  <a:srgbClr val="C91A0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Variety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 of parts </a:t>
            </a:r>
            <a:r>
              <a:rPr lang="en-US" altLang="zh-CN" sz="1600" dirty="0">
                <a:solidFill>
                  <a:srgbClr val="C91A0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increases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 in these years.</a:t>
            </a:r>
            <a:endParaRPr lang="zh-CN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248147D-E6DB-4166-B8C8-C7C4C65DF57A}"/>
              </a:ext>
            </a:extLst>
          </p:cNvPr>
          <p:cNvSpPr txBox="1"/>
          <p:nvPr/>
        </p:nvSpPr>
        <p:spPr>
          <a:xfrm>
            <a:off x="6527483" y="5049520"/>
            <a:ext cx="4876800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Extremely large sets in </a:t>
            </a:r>
            <a:r>
              <a:rPr lang="en-US" altLang="zh-CN" sz="1600" dirty="0">
                <a:solidFill>
                  <a:srgbClr val="C91A0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95</a:t>
            </a:r>
            <a:r>
              <a:rPr lang="en-US" altLang="zh-CN" sz="1600" baseline="30000" dirty="0">
                <a:solidFill>
                  <a:srgbClr val="C91A0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r>
              <a:rPr lang="en-US" altLang="zh-CN" sz="1600" dirty="0">
                <a:solidFill>
                  <a:srgbClr val="C91A0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quantile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mainly drives the growth.</a:t>
            </a:r>
          </a:p>
          <a:p>
            <a:pPr>
              <a:spcAft>
                <a:spcPts val="600"/>
              </a:spcAft>
            </a:pPr>
            <a:r>
              <a:rPr lang="en-US" altLang="zh-CN" sz="1600" dirty="0">
                <a:solidFill>
                  <a:srgbClr val="C91A0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Large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 sets grow </a:t>
            </a:r>
            <a:r>
              <a:rPr lang="en-US" altLang="zh-CN" sz="1600" dirty="0">
                <a:solidFill>
                  <a:srgbClr val="C91A0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larger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altLang="zh-CN" sz="1600" dirty="0">
                <a:solidFill>
                  <a:srgbClr val="C91A0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small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 sets remain </a:t>
            </a:r>
            <a:r>
              <a:rPr lang="en-US" altLang="zh-CN" sz="1600" dirty="0">
                <a:solidFill>
                  <a:srgbClr val="C91A0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unchanged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endParaRPr lang="zh-CN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532F743-FCE1-4699-8A9A-754D99CE42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7505" y="5973505"/>
            <a:ext cx="884495" cy="884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8692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9B0D504-A271-45C1-BF83-9ED0EF59A60F}"/>
              </a:ext>
            </a:extLst>
          </p:cNvPr>
          <p:cNvSpPr txBox="1"/>
          <p:nvPr/>
        </p:nvSpPr>
        <p:spPr>
          <a:xfrm>
            <a:off x="1137920" y="680720"/>
            <a:ext cx="68986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Arial" panose="020B0604020202020204" pitchFamily="34" charset="0"/>
                <a:cs typeface="Arial" panose="020B0604020202020204" pitchFamily="34" charset="0"/>
              </a:rPr>
              <a:t>Color composition by year</a:t>
            </a:r>
            <a:endParaRPr lang="zh-CN" alt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627991E-E198-48B3-A8CA-04DC870160AE}"/>
              </a:ext>
            </a:extLst>
          </p:cNvPr>
          <p:cNvSpPr/>
          <p:nvPr/>
        </p:nvSpPr>
        <p:spPr>
          <a:xfrm>
            <a:off x="934720" y="680720"/>
            <a:ext cx="121920" cy="523220"/>
          </a:xfrm>
          <a:prstGeom prst="rect">
            <a:avLst/>
          </a:prstGeom>
          <a:solidFill>
            <a:srgbClr val="F2CD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BF53A44-D8E4-4537-8FDA-15FEBA20D9A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871" b="22587"/>
          <a:stretch/>
        </p:blipFill>
        <p:spPr>
          <a:xfrm>
            <a:off x="9425352" y="5480050"/>
            <a:ext cx="2573608" cy="1377950"/>
          </a:xfrm>
          <a:prstGeom prst="rect">
            <a:avLst/>
          </a:prstGeom>
        </p:spPr>
      </p:pic>
      <p:pic>
        <p:nvPicPr>
          <p:cNvPr id="3074" name="Picture 1">
            <a:extLst>
              <a:ext uri="{FF2B5EF4-FFF2-40B4-BE49-F238E27FC236}">
                <a16:creationId xmlns:a16="http://schemas.microsoft.com/office/drawing/2014/main" id="{20B35BB1-E31C-484D-BAE6-A2AE2F6A35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8344" y="1646219"/>
            <a:ext cx="7235312" cy="3565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F138D2C-1662-42FC-B983-A87F9F57D06C}"/>
              </a:ext>
            </a:extLst>
          </p:cNvPr>
          <p:cNvSpPr/>
          <p:nvPr/>
        </p:nvSpPr>
        <p:spPr>
          <a:xfrm>
            <a:off x="3048000" y="5480050"/>
            <a:ext cx="6096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zh-CN" sz="1600" kern="100" dirty="0">
                <a:latin typeface="Arial" panose="020B0604020202020204" pitchFamily="34" charset="0"/>
              </a:rPr>
              <a:t>With the development of new themes and changes in customer preferences, LEGO is becoming more and more colorful.</a:t>
            </a:r>
            <a:endParaRPr lang="zh-CN" altLang="en-US" sz="16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D8473F8-E5F5-4D50-A489-9309415A3CD7}"/>
              </a:ext>
            </a:extLst>
          </p:cNvPr>
          <p:cNvSpPr/>
          <p:nvPr/>
        </p:nvSpPr>
        <p:spPr>
          <a:xfrm>
            <a:off x="3048000" y="2225040"/>
            <a:ext cx="599440" cy="2672080"/>
          </a:xfrm>
          <a:prstGeom prst="rect">
            <a:avLst/>
          </a:prstGeom>
          <a:noFill/>
          <a:ln w="19050">
            <a:solidFill>
              <a:srgbClr val="C91A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848C8E6-C754-4554-B2D5-E1DE84029E6A}"/>
              </a:ext>
            </a:extLst>
          </p:cNvPr>
          <p:cNvCxnSpPr/>
          <p:nvPr/>
        </p:nvCxnSpPr>
        <p:spPr>
          <a:xfrm flipH="1">
            <a:off x="2478344" y="4541520"/>
            <a:ext cx="569656" cy="0"/>
          </a:xfrm>
          <a:prstGeom prst="straightConnector1">
            <a:avLst/>
          </a:prstGeom>
          <a:ln>
            <a:solidFill>
              <a:srgbClr val="C91A0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AB3F00C-AB4F-4A9A-B931-A5E888853BDB}"/>
              </a:ext>
            </a:extLst>
          </p:cNvPr>
          <p:cNvSpPr txBox="1"/>
          <p:nvPr/>
        </p:nvSpPr>
        <p:spPr>
          <a:xfrm>
            <a:off x="711200" y="4126021"/>
            <a:ext cx="16865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Classical LEGO colors still play a key role</a:t>
            </a:r>
            <a:endParaRPr lang="zh-CN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0750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F16047A-003A-4185-AC1B-045F7687C5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514F79E-A429-4A0B-9E26-15E6C4D841F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0DDC601-36BF-496F-8FAD-7521975DEBDF}"/>
              </a:ext>
            </a:extLst>
          </p:cNvPr>
          <p:cNvSpPr txBox="1"/>
          <p:nvPr/>
        </p:nvSpPr>
        <p:spPr>
          <a:xfrm>
            <a:off x="6096000" y="1748770"/>
            <a:ext cx="58216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dirty="0">
                <a:solidFill>
                  <a:schemeClr val="bg1"/>
                </a:solidFill>
                <a:latin typeface="BatmanForeverAlternate" panose="00000400000000000000" pitchFamily="2" charset="0"/>
              </a:rPr>
              <a:t>Pricing </a:t>
            </a:r>
          </a:p>
          <a:p>
            <a:pPr algn="ctr"/>
            <a:r>
              <a:rPr lang="en-US" altLang="zh-CN" sz="4800" dirty="0">
                <a:solidFill>
                  <a:schemeClr val="bg1"/>
                </a:solidFill>
                <a:latin typeface="BatmanForeverAlternate" panose="00000400000000000000" pitchFamily="2" charset="0"/>
              </a:rPr>
              <a:t>Strategy</a:t>
            </a:r>
            <a:endParaRPr lang="zh-CN" altLang="en-US" sz="4800" dirty="0">
              <a:solidFill>
                <a:schemeClr val="bg1"/>
              </a:solidFill>
              <a:latin typeface="BatmanForeverAlternate" panose="000004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E0380A3-93FB-44FD-96EB-D57188BBA77B}"/>
              </a:ext>
            </a:extLst>
          </p:cNvPr>
          <p:cNvSpPr txBox="1"/>
          <p:nvPr/>
        </p:nvSpPr>
        <p:spPr>
          <a:xfrm>
            <a:off x="6593840" y="3661491"/>
            <a:ext cx="482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People think that LEGO price is getting incredibly high?</a:t>
            </a:r>
            <a:endParaRPr lang="zh-CN" alt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22880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250</TotalTime>
  <Words>380</Words>
  <Application>Microsoft Office PowerPoint</Application>
  <PresentationFormat>Widescreen</PresentationFormat>
  <Paragraphs>66</Paragraphs>
  <Slides>14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等线</vt:lpstr>
      <vt:lpstr>等线 Light</vt:lpstr>
      <vt:lpstr>Arial</vt:lpstr>
      <vt:lpstr>BatmanForeverAlternate</vt:lpstr>
      <vt:lpstr>Benguiat</vt:lpstr>
      <vt:lpstr>Star Jedi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Jingyi Li (Student at CentraleSupelec)</dc:creator>
  <cp:lastModifiedBy>Jingyi Li (Student at CentraleSupelec)</cp:lastModifiedBy>
  <cp:revision>39</cp:revision>
  <dcterms:created xsi:type="dcterms:W3CDTF">2019-06-24T08:22:54Z</dcterms:created>
  <dcterms:modified xsi:type="dcterms:W3CDTF">2019-06-24T14:50:27Z</dcterms:modified>
</cp:coreProperties>
</file>